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26F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jpg>
</file>

<file path=ppt/media/image3.gif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736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3251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42332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99795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7815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27876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2172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7582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9062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9339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5437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5436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9960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7064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8648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9405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3D2AC-EEE8-4E72-816E-378CD55A4D94}" type="datetimeFigureOut">
              <a:rPr lang="pt-BR" smtClean="0"/>
              <a:t>23/09/2019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B110540-5398-4255-AD32-65D812B87A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5023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4298C2-0CEE-42E4-BFFF-F161C83AC93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solidFill>
                  <a:srgbClr val="226F54"/>
                </a:solidFill>
                <a:latin typeface="Roboto" pitchFamily="2" charset="0"/>
                <a:ea typeface="Roboto" pitchFamily="2" charset="0"/>
              </a:rPr>
              <a:t>Lógica para a programação I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3727B28-C490-4EA7-93C4-7B2806219E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>
                <a:latin typeface="Roboto" pitchFamily="2" charset="0"/>
                <a:ea typeface="Roboto" pitchFamily="2" charset="0"/>
              </a:rPr>
              <a:t>DevX Labs</a:t>
            </a:r>
          </a:p>
          <a:p>
            <a:r>
              <a:rPr lang="pt-BR" dirty="0">
                <a:latin typeface="Roboto" pitchFamily="2" charset="0"/>
                <a:ea typeface="Roboto" pitchFamily="2" charset="0"/>
              </a:rPr>
              <a:t>Marcio </a:t>
            </a:r>
            <a:r>
              <a:rPr lang="pt-BR" dirty="0" err="1">
                <a:latin typeface="Roboto" pitchFamily="2" charset="0"/>
                <a:ea typeface="Roboto" pitchFamily="2" charset="0"/>
              </a:rPr>
              <a:t>Michelluzzi</a:t>
            </a:r>
            <a:endParaRPr lang="pt-BR" dirty="0">
              <a:latin typeface="Roboto" pitchFamily="2" charset="0"/>
              <a:ea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7415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E1BC45-DDAF-4C67-BCEF-DDDE0103F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226F54"/>
                </a:solidFill>
                <a:latin typeface="Roboto" pitchFamily="2" charset="0"/>
                <a:ea typeface="Roboto" pitchFamily="2" charset="0"/>
              </a:rPr>
              <a:t>Hardware X Software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52283FA7-5B1D-4A61-ACA5-33B75DDBFE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690039"/>
            <a:ext cx="3827200" cy="2157149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1C1AC66-B02D-47F5-B853-2BCBCE9E5B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868" y="1690038"/>
            <a:ext cx="3827200" cy="2157149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778D6A55-976D-4F83-BEEC-31269167AF5D}"/>
              </a:ext>
            </a:extLst>
          </p:cNvPr>
          <p:cNvSpPr txBox="1"/>
          <p:nvPr/>
        </p:nvSpPr>
        <p:spPr>
          <a:xfrm>
            <a:off x="4768497" y="3429531"/>
            <a:ext cx="74140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latin typeface="Roboto" pitchFamily="2" charset="0"/>
                <a:ea typeface="Roboto" pitchFamily="2" charset="0"/>
              </a:rPr>
              <a:t>X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2397624A-2B16-4F22-BEEB-A6B60763AD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4091251"/>
            <a:ext cx="3827200" cy="193161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A8D1A733-5D47-4CAD-A658-5CA01DBB40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3868" y="4091251"/>
            <a:ext cx="3827200" cy="215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26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863B8C7-DD0A-479B-95D5-3744183AC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16" y="2374693"/>
            <a:ext cx="2526758" cy="2108614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83C1C74-203F-45E6-9147-CF35D56280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74" y="3321478"/>
            <a:ext cx="2253045" cy="179979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074D4850-B5D3-4031-94D7-A06127C5D8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74" y="1629205"/>
            <a:ext cx="1799795" cy="1799795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8DD9CEBE-7A64-4668-9F4D-6C280F1E650A}"/>
              </a:ext>
            </a:extLst>
          </p:cNvPr>
          <p:cNvSpPr txBox="1"/>
          <p:nvPr/>
        </p:nvSpPr>
        <p:spPr>
          <a:xfrm>
            <a:off x="7248727" y="2228671"/>
            <a:ext cx="3042021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dirty="0">
                <a:latin typeface="Roboto" pitchFamily="2" charset="0"/>
                <a:ea typeface="Roboto" pitchFamily="2" charset="0"/>
              </a:rPr>
              <a:t>Funcionam da mesma forma, seguem uma mesma arquitetura</a:t>
            </a:r>
          </a:p>
        </p:txBody>
      </p:sp>
      <p:sp>
        <p:nvSpPr>
          <p:cNvPr id="11" name="Seta: para a Direita 10">
            <a:extLst>
              <a:ext uri="{FF2B5EF4-FFF2-40B4-BE49-F238E27FC236}">
                <a16:creationId xmlns:a16="http://schemas.microsoft.com/office/drawing/2014/main" id="{D4CCFCF8-635A-49AD-B864-957CE750CCB4}"/>
              </a:ext>
            </a:extLst>
          </p:cNvPr>
          <p:cNvSpPr/>
          <p:nvPr/>
        </p:nvSpPr>
        <p:spPr>
          <a:xfrm>
            <a:off x="5684107" y="2866768"/>
            <a:ext cx="1111369" cy="9885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id="{8240C566-4DD7-4C07-9BCC-78D740EC8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226F54"/>
                </a:solidFill>
                <a:latin typeface="Roboto" pitchFamily="2" charset="0"/>
                <a:ea typeface="Roboto" pitchFamily="2" charset="0"/>
              </a:rPr>
              <a:t>Hardware</a:t>
            </a:r>
          </a:p>
        </p:txBody>
      </p:sp>
    </p:spTree>
    <p:extLst>
      <p:ext uri="{BB962C8B-B14F-4D97-AF65-F5344CB8AC3E}">
        <p14:creationId xmlns:p14="http://schemas.microsoft.com/office/powerpoint/2010/main" val="3532850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C68C10-BDEA-47F1-B5F0-A0104872A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226F54"/>
                </a:solidFill>
                <a:latin typeface="Roboto" pitchFamily="2" charset="0"/>
                <a:ea typeface="Roboto" pitchFamily="2" charset="0"/>
              </a:rPr>
              <a:t>Hardware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5A74BDB-6B97-4960-964F-6D303D98B8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000" y="5407759"/>
            <a:ext cx="1748118" cy="148590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CE7FAA0F-43A9-45DA-8C6F-2FF2020E9B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09" y="4274509"/>
            <a:ext cx="2174100" cy="113325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64297B8-18FD-4156-9E49-48CFDEAC45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82" y="2650707"/>
            <a:ext cx="1983154" cy="1623802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30C5781E-9E1B-4F01-B864-1853ED810B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536" y="1441951"/>
            <a:ext cx="1339046" cy="1133824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E167BE97-6812-49C1-841A-4F9FAF0C00F7}"/>
              </a:ext>
            </a:extLst>
          </p:cNvPr>
          <p:cNvSpPr txBox="1"/>
          <p:nvPr/>
        </p:nvSpPr>
        <p:spPr>
          <a:xfrm>
            <a:off x="2916194" y="1638012"/>
            <a:ext cx="6357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Roboto" pitchFamily="2" charset="0"/>
                <a:ea typeface="Roboto" pitchFamily="2" charset="0"/>
              </a:rPr>
              <a:t>Processador - Circuito integrado que realiza as funções de cálculo e tomada de decisão de um computador (executa comandos).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DC5CF59-CB19-412C-A662-F8905BCE3509}"/>
              </a:ext>
            </a:extLst>
          </p:cNvPr>
          <p:cNvSpPr txBox="1"/>
          <p:nvPr/>
        </p:nvSpPr>
        <p:spPr>
          <a:xfrm>
            <a:off x="2916194" y="3031823"/>
            <a:ext cx="63578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Roboto" pitchFamily="2" charset="0"/>
                <a:ea typeface="Roboto" pitchFamily="2" charset="0"/>
              </a:rPr>
              <a:t>Placa Mãe - Parte do computador responsável por conectar e interligar todos os componentes do computador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35296EC-9F16-40BE-8865-AE6883B809D6}"/>
              </a:ext>
            </a:extLst>
          </p:cNvPr>
          <p:cNvSpPr txBox="1"/>
          <p:nvPr/>
        </p:nvSpPr>
        <p:spPr>
          <a:xfrm>
            <a:off x="2916194" y="4425635"/>
            <a:ext cx="63578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Roboto" pitchFamily="2" charset="0"/>
                <a:ea typeface="Roboto" pitchFamily="2" charset="0"/>
              </a:rPr>
              <a:t>Memórias Primárias (RAM) – Responsáveis por armazenar temporariamente os dados que estão em uso nesse momento. (Memórias geralmente voláteis)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FBB59A49-26C0-4952-96AA-595B49837F95}"/>
              </a:ext>
            </a:extLst>
          </p:cNvPr>
          <p:cNvSpPr txBox="1"/>
          <p:nvPr/>
        </p:nvSpPr>
        <p:spPr>
          <a:xfrm>
            <a:off x="2916194" y="5735210"/>
            <a:ext cx="63578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Roboto" pitchFamily="2" charset="0"/>
                <a:ea typeface="Roboto" pitchFamily="2" charset="0"/>
              </a:rPr>
              <a:t>Memórias Secundárias (HD) – Responsáveis por armazenar os dados por tempo indeterminado. (Memórias geralmente não voláteis)</a:t>
            </a:r>
          </a:p>
        </p:txBody>
      </p:sp>
    </p:spTree>
    <p:extLst>
      <p:ext uri="{BB962C8B-B14F-4D97-AF65-F5344CB8AC3E}">
        <p14:creationId xmlns:p14="http://schemas.microsoft.com/office/powerpoint/2010/main" val="2936634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E8DF79-3077-4DDC-93C6-BE5922D5E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226F54"/>
                </a:solidFill>
                <a:latin typeface="Roboto" pitchFamily="2" charset="0"/>
                <a:ea typeface="Roboto" pitchFamily="2" charset="0"/>
              </a:rPr>
              <a:t>Hardware – Execução de um software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9818C3B-2210-4B20-BC37-9F0E42B084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0843" y="4762500"/>
            <a:ext cx="1748118" cy="14859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F53DD43-5748-43B6-A009-08C544209F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059" y="5115150"/>
            <a:ext cx="2174100" cy="113325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D66324F4-5B09-48E9-91EA-7A28F40373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423" y="2617099"/>
            <a:ext cx="1983154" cy="1623802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40CE3401-EB9E-4D1C-A641-D0BF0B7F16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7059" y="1483275"/>
            <a:ext cx="1339046" cy="1133824"/>
          </a:xfrm>
          <a:prstGeom prst="rect">
            <a:avLst/>
          </a:prstGeom>
        </p:spPr>
      </p:pic>
      <p:cxnSp>
        <p:nvCxnSpPr>
          <p:cNvPr id="8" name="Conector: Angulado 7">
            <a:extLst>
              <a:ext uri="{FF2B5EF4-FFF2-40B4-BE49-F238E27FC236}">
                <a16:creationId xmlns:a16="http://schemas.microsoft.com/office/drawing/2014/main" id="{D94805BF-5B82-4D5A-AD1C-0DDB368FA35E}"/>
              </a:ext>
            </a:extLst>
          </p:cNvPr>
          <p:cNvCxnSpPr>
            <a:cxnSpLocks/>
          </p:cNvCxnSpPr>
          <p:nvPr/>
        </p:nvCxnSpPr>
        <p:spPr>
          <a:xfrm>
            <a:off x="2876105" y="2075424"/>
            <a:ext cx="1987995" cy="1228374"/>
          </a:xfrm>
          <a:prstGeom prst="bentConnector3">
            <a:avLst/>
          </a:prstGeom>
          <a:ln w="76200">
            <a:solidFill>
              <a:srgbClr val="226F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: Angulado 10">
            <a:extLst>
              <a:ext uri="{FF2B5EF4-FFF2-40B4-BE49-F238E27FC236}">
                <a16:creationId xmlns:a16="http://schemas.microsoft.com/office/drawing/2014/main" id="{6F5DF068-F882-4FB4-B341-5C8883010FF3}"/>
              </a:ext>
            </a:extLst>
          </p:cNvPr>
          <p:cNvCxnSpPr/>
          <p:nvPr/>
        </p:nvCxnSpPr>
        <p:spPr>
          <a:xfrm rot="10800000">
            <a:off x="6946900" y="3886201"/>
            <a:ext cx="1917700" cy="1041401"/>
          </a:xfrm>
          <a:prstGeom prst="bentConnector3">
            <a:avLst/>
          </a:prstGeom>
          <a:ln w="76200">
            <a:solidFill>
              <a:srgbClr val="226F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: Angulado 12">
            <a:extLst>
              <a:ext uri="{FF2B5EF4-FFF2-40B4-BE49-F238E27FC236}">
                <a16:creationId xmlns:a16="http://schemas.microsoft.com/office/drawing/2014/main" id="{DF9D3AC4-9A77-4986-95F2-0CC9E61809DD}"/>
              </a:ext>
            </a:extLst>
          </p:cNvPr>
          <p:cNvCxnSpPr>
            <a:cxnSpLocks/>
          </p:cNvCxnSpPr>
          <p:nvPr/>
        </p:nvCxnSpPr>
        <p:spPr>
          <a:xfrm rot="10800000" flipV="1">
            <a:off x="3989645" y="4235450"/>
            <a:ext cx="1404237" cy="1270000"/>
          </a:xfrm>
          <a:prstGeom prst="bentConnector3">
            <a:avLst>
              <a:gd name="adj1" fmla="val 50000"/>
            </a:avLst>
          </a:prstGeom>
          <a:ln w="76200">
            <a:solidFill>
              <a:srgbClr val="226F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: Angulado 19">
            <a:extLst>
              <a:ext uri="{FF2B5EF4-FFF2-40B4-BE49-F238E27FC236}">
                <a16:creationId xmlns:a16="http://schemas.microsoft.com/office/drawing/2014/main" id="{3FFB6290-92BE-4952-A4D6-F38FB4568605}"/>
              </a:ext>
            </a:extLst>
          </p:cNvPr>
          <p:cNvCxnSpPr/>
          <p:nvPr/>
        </p:nvCxnSpPr>
        <p:spPr>
          <a:xfrm>
            <a:off x="6310637" y="4406902"/>
            <a:ext cx="1851443" cy="1568450"/>
          </a:xfrm>
          <a:prstGeom prst="bentConnector3">
            <a:avLst/>
          </a:prstGeom>
          <a:ln w="76200">
            <a:solidFill>
              <a:srgbClr val="226F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08B6460B-432A-467F-A6A4-B804DE8C4A1D}"/>
              </a:ext>
            </a:extLst>
          </p:cNvPr>
          <p:cNvSpPr txBox="1"/>
          <p:nvPr/>
        </p:nvSpPr>
        <p:spPr>
          <a:xfrm>
            <a:off x="4152902" y="1877924"/>
            <a:ext cx="3175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Roboto" pitchFamily="2" charset="0"/>
                <a:ea typeface="Roboto" pitchFamily="2" charset="0"/>
              </a:rPr>
              <a:t>O processador solicita a placa mãe que carregue o código (algoritmo da aplicação para a memória RAM)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9752B8F9-DF32-4554-9C44-FF9FEA1EF437}"/>
              </a:ext>
            </a:extLst>
          </p:cNvPr>
          <p:cNvSpPr txBox="1"/>
          <p:nvPr/>
        </p:nvSpPr>
        <p:spPr>
          <a:xfrm>
            <a:off x="4946276" y="4870450"/>
            <a:ext cx="20769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Roboto" pitchFamily="2" charset="0"/>
                <a:ea typeface="Roboto" pitchFamily="2" charset="0"/>
              </a:rPr>
              <a:t>A placa mãe, carrega o código da aplicação do disco rígido para a memória RAM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EA156676-3B18-4326-8847-44EF9C2E043D}"/>
              </a:ext>
            </a:extLst>
          </p:cNvPr>
          <p:cNvSpPr txBox="1"/>
          <p:nvPr/>
        </p:nvSpPr>
        <p:spPr>
          <a:xfrm>
            <a:off x="1149417" y="3389071"/>
            <a:ext cx="25220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>
                <a:latin typeface="Roboto" pitchFamily="2" charset="0"/>
                <a:ea typeface="Roboto" pitchFamily="2" charset="0"/>
              </a:rPr>
              <a:t>O processador começa a executar os comandos do algoritmo, fazendo as devidas operações </a:t>
            </a:r>
          </a:p>
        </p:txBody>
      </p:sp>
      <p:cxnSp>
        <p:nvCxnSpPr>
          <p:cNvPr id="27" name="Conector: Angulado 26">
            <a:extLst>
              <a:ext uri="{FF2B5EF4-FFF2-40B4-BE49-F238E27FC236}">
                <a16:creationId xmlns:a16="http://schemas.microsoft.com/office/drawing/2014/main" id="{A84867AB-BCD1-4396-8767-0C11A233A78E}"/>
              </a:ext>
            </a:extLst>
          </p:cNvPr>
          <p:cNvCxnSpPr>
            <a:cxnSpLocks/>
          </p:cNvCxnSpPr>
          <p:nvPr/>
        </p:nvCxnSpPr>
        <p:spPr>
          <a:xfrm flipV="1">
            <a:off x="3671513" y="3866125"/>
            <a:ext cx="1192587" cy="1004325"/>
          </a:xfrm>
          <a:prstGeom prst="bentConnector3">
            <a:avLst/>
          </a:prstGeom>
          <a:ln w="76200">
            <a:solidFill>
              <a:srgbClr val="226F5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2278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D4E567-40BA-482A-A18B-DF9D3905E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226F54"/>
                </a:solidFill>
                <a:latin typeface="Roboto" pitchFamily="2" charset="0"/>
                <a:ea typeface="Roboto" pitchFamily="2" charset="0"/>
              </a:rPr>
              <a:t>Software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7AF671-3932-4332-91B7-E05944997C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É o programa que é executado </a:t>
            </a:r>
            <a:r>
              <a:rPr lang="pt-BR"/>
              <a:t>pelo hardware ...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852488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70</TotalTime>
  <Words>154</Words>
  <Application>Microsoft Office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Roboto</vt:lpstr>
      <vt:lpstr>Trebuchet MS</vt:lpstr>
      <vt:lpstr>Wingdings 3</vt:lpstr>
      <vt:lpstr>Facetado</vt:lpstr>
      <vt:lpstr>Lógica para a programação I</vt:lpstr>
      <vt:lpstr>Hardware X Software</vt:lpstr>
      <vt:lpstr>Hardware</vt:lpstr>
      <vt:lpstr>Hardware</vt:lpstr>
      <vt:lpstr>Hardware – Execução de um software</vt:lpstr>
      <vt:lpstr>Software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Marcio</dc:creator>
  <cp:lastModifiedBy>Marcio</cp:lastModifiedBy>
  <cp:revision>11</cp:revision>
  <dcterms:created xsi:type="dcterms:W3CDTF">2019-08-09T20:44:50Z</dcterms:created>
  <dcterms:modified xsi:type="dcterms:W3CDTF">2019-09-23T20:20:30Z</dcterms:modified>
</cp:coreProperties>
</file>

<file path=docProps/thumbnail.jpeg>
</file>